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77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6" r:id="rId19"/>
    <p:sldId id="315" r:id="rId20"/>
    <p:sldId id="287" r:id="rId21"/>
    <p:sldId id="288" r:id="rId22"/>
    <p:sldId id="289" r:id="rId23"/>
    <p:sldId id="290" r:id="rId24"/>
    <p:sldId id="300" r:id="rId25"/>
    <p:sldId id="291" r:id="rId26"/>
    <p:sldId id="337" r:id="rId27"/>
    <p:sldId id="348" r:id="rId28"/>
    <p:sldId id="293" r:id="rId29"/>
    <p:sldId id="295" r:id="rId30"/>
    <p:sldId id="292" r:id="rId31"/>
    <p:sldId id="294" r:id="rId32"/>
    <p:sldId id="350" r:id="rId33"/>
    <p:sldId id="351" r:id="rId34"/>
    <p:sldId id="296" r:id="rId35"/>
    <p:sldId id="299" r:id="rId36"/>
    <p:sldId id="297" r:id="rId37"/>
    <p:sldId id="352" r:id="rId38"/>
    <p:sldId id="353" r:id="rId39"/>
    <p:sldId id="302" r:id="rId40"/>
    <p:sldId id="301" r:id="rId41"/>
    <p:sldId id="303" r:id="rId42"/>
    <p:sldId id="354" r:id="rId43"/>
    <p:sldId id="355" r:id="rId44"/>
    <p:sldId id="305" r:id="rId45"/>
    <p:sldId id="373" r:id="rId46"/>
    <p:sldId id="304" r:id="rId47"/>
    <p:sldId id="369" r:id="rId48"/>
    <p:sldId id="306" r:id="rId49"/>
    <p:sldId id="375" r:id="rId50"/>
    <p:sldId id="356" r:id="rId51"/>
    <p:sldId id="357" r:id="rId52"/>
    <p:sldId id="307" r:id="rId53"/>
    <p:sldId id="379" r:id="rId54"/>
    <p:sldId id="358" r:id="rId55"/>
    <p:sldId id="359" r:id="rId56"/>
    <p:sldId id="308" r:id="rId57"/>
    <p:sldId id="311" r:id="rId58"/>
    <p:sldId id="309" r:id="rId59"/>
    <p:sldId id="360" r:id="rId60"/>
    <p:sldId id="361" r:id="rId61"/>
    <p:sldId id="310" r:id="rId62"/>
    <p:sldId id="312" r:id="rId63"/>
    <p:sldId id="362" r:id="rId64"/>
    <p:sldId id="365" r:id="rId65"/>
    <p:sldId id="313" r:id="rId66"/>
    <p:sldId id="366" r:id="rId67"/>
    <p:sldId id="368" r:id="rId68"/>
    <p:sldId id="372" r:id="rId69"/>
    <p:sldId id="380" r:id="rId70"/>
    <p:sldId id="381" r:id="rId71"/>
    <p:sldId id="377" r:id="rId72"/>
    <p:sldId id="370" r:id="rId73"/>
    <p:sldId id="333" r:id="rId74"/>
    <p:sldId id="334" r:id="rId75"/>
    <p:sldId id="346" r:id="rId76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272727"/>
    <a:srgbClr val="FFFFFF"/>
    <a:srgbClr val="BF2F37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157" autoAdjust="0"/>
  </p:normalViewPr>
  <p:slideViewPr>
    <p:cSldViewPr snapToGrid="0">
      <p:cViewPr varScale="1">
        <p:scale>
          <a:sx n="96" d="100"/>
          <a:sy n="96" d="100"/>
        </p:scale>
        <p:origin x="78" y="444"/>
      </p:cViewPr>
      <p:guideLst/>
    </p:cSldViewPr>
  </p:slideViewPr>
  <p:outlineViewPr>
    <p:cViewPr>
      <p:scale>
        <a:sx n="33" d="100"/>
        <a:sy n="33" d="100"/>
      </p:scale>
      <p:origin x="0" y="-26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612870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73436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33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746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8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50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3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2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18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2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running </a:t>
            </a:r>
          </a:p>
        </p:txBody>
      </p:sp>
    </p:spTree>
    <p:extLst>
      <p:ext uri="{BB962C8B-B14F-4D97-AF65-F5344CB8AC3E}">
        <p14:creationId xmlns:p14="http://schemas.microsoft.com/office/powerpoint/2010/main" val="299104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122775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this reason 16-bit images can look entirely black when opened in Windows.</a:t>
            </a:r>
          </a:p>
        </p:txBody>
      </p:sp>
    </p:spTree>
    <p:extLst>
      <p:ext uri="{BB962C8B-B14F-4D97-AF65-F5344CB8AC3E}">
        <p14:creationId xmlns:p14="http://schemas.microsoft.com/office/powerpoint/2010/main" val="11518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85A0B8-D7E4-4BAA-8572-0DFDE2B0F562}"/>
              </a:ext>
            </a:extLst>
          </p:cNvPr>
          <p:cNvSpPr/>
          <p:nvPr userDrawn="1"/>
        </p:nvSpPr>
        <p:spPr>
          <a:xfrm>
            <a:off x="208722" y="123980"/>
            <a:ext cx="2146852" cy="858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0C81925-2576-4EE1-A614-4E256F028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3DC050-FE5B-42E0-8229-F813AEF0F8D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A66174-3D7A-45BC-809B-0DADADAFA98C}"/>
              </a:ext>
            </a:extLst>
          </p:cNvPr>
          <p:cNvSpPr/>
          <p:nvPr userDrawn="1"/>
        </p:nvSpPr>
        <p:spPr>
          <a:xfrm>
            <a:off x="8292496" y="6281806"/>
            <a:ext cx="3703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7F7F7F"/>
                </a:solidFill>
                <a:latin typeface="Arial Nova Light" panose="020B0304020202020204" pitchFamily="34" charset="0"/>
              </a:rPr>
              <a:t>bristol.ac.uk/wolfson-bioimaging</a:t>
            </a:r>
          </a:p>
        </p:txBody>
      </p:sp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"/><Relationship Id="rId5" Type="http://schemas.openxmlformats.org/officeDocument/2006/relationships/image" Target="../media/image45.tif"/><Relationship Id="rId4" Type="http://schemas.openxmlformats.org/officeDocument/2006/relationships/image" Target="../media/image44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4" Type="http://schemas.openxmlformats.org/officeDocument/2006/relationships/image" Target="../media/image85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gif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tif"/><Relationship Id="rId3" Type="http://schemas.openxmlformats.org/officeDocument/2006/relationships/image" Target="../media/image19.tif"/><Relationship Id="rId7" Type="http://schemas.openxmlformats.org/officeDocument/2006/relationships/image" Target="../media/image23.png"/><Relationship Id="rId12" Type="http://schemas.openxmlformats.org/officeDocument/2006/relationships/image" Target="../media/image28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t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tif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Dr.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/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Loading an image with BioFormats</a:t>
            </a:r>
          </a:p>
          <a:p>
            <a:pPr lvl="1"/>
            <a:r>
              <a:rPr lang="en-GB" dirty="0"/>
              <a:t>Selecting channels and slices with sliders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Download “</a:t>
            </a:r>
            <a:r>
              <a:rPr lang="en-GB" dirty="0" err="1">
                <a:solidFill>
                  <a:srgbClr val="C00000"/>
                </a:solidFill>
              </a:rPr>
              <a:t>ExampleData.lif</a:t>
            </a:r>
            <a:r>
              <a:rPr lang="en-GB" dirty="0">
                <a:solidFill>
                  <a:srgbClr val="C00000"/>
                </a:solidFill>
              </a:rPr>
              <a:t>” from </a:t>
            </a:r>
            <a:r>
              <a:rPr lang="en-GB" dirty="0"/>
              <a:t>https://goo.gl/YrBvRU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86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B350-5BB2-4402-B56E-41E238E9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49" y="1680380"/>
            <a:ext cx="3481302" cy="39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4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724"/>
          <a:stretch/>
        </p:blipFill>
        <p:spPr>
          <a:xfrm>
            <a:off x="8427146" y="2275378"/>
            <a:ext cx="3543794" cy="83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9C6FB-F459-4F00-88A8-11A5F19B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0" t="29245" r="25000"/>
          <a:stretch/>
        </p:blipFill>
        <p:spPr>
          <a:xfrm>
            <a:off x="9023697" y="3114675"/>
            <a:ext cx="2350691" cy="2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Adjusting appearance of image with Brightness/Contrast</a:t>
            </a:r>
          </a:p>
          <a:p>
            <a:pPr lvl="1"/>
            <a:r>
              <a:rPr lang="en-GB" dirty="0"/>
              <a:t>Changing lookup table (LUTs)</a:t>
            </a:r>
          </a:p>
          <a:p>
            <a:pPr lvl="1"/>
            <a:r>
              <a:rPr lang="en-GB" dirty="0"/>
              <a:t>Using zoom and pan tools</a:t>
            </a:r>
          </a:p>
        </p:txBody>
      </p:sp>
    </p:spTree>
    <p:extLst>
      <p:ext uri="{BB962C8B-B14F-4D97-AF65-F5344CB8AC3E}">
        <p14:creationId xmlns:p14="http://schemas.microsoft.com/office/powerpoint/2010/main" val="42803410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BD28-6805-4D1C-AC90-5D8C9156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1" y="1686477"/>
            <a:ext cx="3487398" cy="39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52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79" y="1196754"/>
            <a:ext cx="2705478" cy="315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693" y="4351874"/>
            <a:ext cx="2141519" cy="17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495" y="3429000"/>
            <a:ext cx="3360889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168" y="2119511"/>
            <a:ext cx="2583541" cy="1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19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Split two channels of input image</a:t>
            </a:r>
          </a:p>
          <a:p>
            <a:pPr lvl="2"/>
            <a:r>
              <a:rPr lang="en-GB" dirty="0"/>
              <a:t>Discard the cell image (channel 2)</a:t>
            </a:r>
          </a:p>
          <a:p>
            <a:pPr lvl="1"/>
            <a:r>
              <a:rPr lang="en-GB" dirty="0"/>
              <a:t>Compare approaches for extracting “good example images of nuclei”</a:t>
            </a:r>
          </a:p>
          <a:p>
            <a:pPr lvl="2"/>
            <a:r>
              <a:rPr lang="en-GB" dirty="0"/>
              <a:t>One image from a Z-projection</a:t>
            </a:r>
          </a:p>
          <a:p>
            <a:pPr lvl="2"/>
            <a:r>
              <a:rPr lang="en-GB" dirty="0"/>
              <a:t>One image from a single Z-slice</a:t>
            </a:r>
          </a:p>
        </p:txBody>
      </p:sp>
    </p:spTree>
    <p:extLst>
      <p:ext uri="{BB962C8B-B14F-4D97-AF65-F5344CB8AC3E}">
        <p14:creationId xmlns:p14="http://schemas.microsoft.com/office/powerpoint/2010/main" val="37510649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ABBE-AFA1-4F37-84AE-A6716B08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67" y="1664077"/>
            <a:ext cx="3505689" cy="368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64DF-42ED-4C2D-AEDC-5D2834C1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4" y="1686477"/>
            <a:ext cx="3487398" cy="3676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641993" y="55245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A0CC-3FF6-4B78-BA3F-B2CC6465AB39}"/>
              </a:ext>
            </a:extLst>
          </p:cNvPr>
          <p:cNvSpPr txBox="1"/>
          <p:nvPr/>
        </p:nvSpPr>
        <p:spPr>
          <a:xfrm>
            <a:off x="6764896" y="5524500"/>
            <a:ext cx="29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Max. intensity Z-projection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92F65-7404-4E96-9B85-51F58096807B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2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1" animBg="1"/>
      <p:bldP spid="9" grpId="2" animBg="1"/>
      <p:bldP spid="9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55" y="1381728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74673" y="250590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09046" y="3179376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41373" y="3768878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92172" y="4303968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300" y="1793830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0" y="4008758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2" y="3397921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42150" y="2308171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1" y="1473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776640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17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20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962" y="2559543"/>
            <a:ext cx="2248809" cy="22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24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199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715" y="3821939"/>
            <a:ext cx="2377772" cy="2126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Use two approaches to subtract background</a:t>
            </a:r>
          </a:p>
          <a:p>
            <a:pPr lvl="2"/>
            <a:r>
              <a:rPr lang="en-GB" dirty="0"/>
              <a:t>Rolling ball subtraction</a:t>
            </a:r>
          </a:p>
          <a:p>
            <a:pPr lvl="2"/>
            <a:r>
              <a:rPr lang="en-GB" dirty="0"/>
              <a:t>Minimum intensity projection subtraction</a:t>
            </a:r>
          </a:p>
          <a:p>
            <a:pPr lvl="1"/>
            <a:r>
              <a:rPr lang="en-GB" dirty="0"/>
              <a:t>Apply both subtraction methods to nuclei image from exercise 3</a:t>
            </a:r>
          </a:p>
          <a:p>
            <a:pPr lvl="2"/>
            <a:r>
              <a:rPr lang="en-GB" dirty="0"/>
              <a:t>Duplicate image first, then apply subtraction</a:t>
            </a:r>
          </a:p>
          <a:p>
            <a:pPr lvl="2"/>
            <a:r>
              <a:rPr lang="en-GB" dirty="0"/>
              <a:t>End up with two images for comparison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909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1" y="1686477"/>
            <a:ext cx="3475205" cy="368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subtraction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AEE01-8036-4009-803E-E4E5570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1" y="1698024"/>
            <a:ext cx="3456915" cy="3688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Minimum intensity Z-projection subtraction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B476-8A3D-474C-BE1B-A473FA96117C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8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C80ACC-6072-4BD7-823A-3D40BF90F099}"/>
              </a:ext>
            </a:extLst>
          </p:cNvPr>
          <p:cNvGrpSpPr/>
          <p:nvPr/>
        </p:nvGrpSpPr>
        <p:grpSpPr>
          <a:xfrm>
            <a:off x="8486851" y="1383031"/>
            <a:ext cx="3027994" cy="4579826"/>
            <a:chOff x="8397951" y="1292123"/>
            <a:chExt cx="3027994" cy="45798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1292123"/>
              <a:ext cx="1474676" cy="14746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1292123"/>
              <a:ext cx="1474676" cy="147467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2844698"/>
              <a:ext cx="1474676" cy="147467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2844698"/>
              <a:ext cx="1474676" cy="147467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4397273"/>
              <a:ext cx="1474676" cy="147467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4397273"/>
              <a:ext cx="1474676" cy="14746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8" y="2920898"/>
              <a:ext cx="266737" cy="2572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7" y="4473473"/>
              <a:ext cx="266737" cy="25721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6" y="1368323"/>
              <a:ext cx="266737" cy="25721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90" y="2920898"/>
              <a:ext cx="266737" cy="25721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8" y="1368322"/>
              <a:ext cx="266737" cy="25721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9" y="4473472"/>
              <a:ext cx="266737" cy="257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995841" cy="4929411"/>
          </a:xfrm>
        </p:spPr>
        <p:txBody>
          <a:bodyPr/>
          <a:lstStyle/>
          <a:p>
            <a:r>
              <a:rPr lang="en-GB" dirty="0"/>
              <a:t>Automatic region selection using wand tool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Selects contiguous pixel regions with similar intensities</a:t>
            </a:r>
          </a:p>
          <a:p>
            <a:pPr lvl="1"/>
            <a:r>
              <a:rPr lang="en-GB" dirty="0"/>
              <a:t>Double click       icon to get more options</a:t>
            </a:r>
          </a:p>
          <a:p>
            <a:pPr lvl="2"/>
            <a:r>
              <a:rPr lang="en-GB" dirty="0"/>
              <a:t>Tolerance sets permitted intensity variation</a:t>
            </a:r>
          </a:p>
          <a:p>
            <a:pPr lvl="1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6B815C-C66E-43DF-BFCA-E976FEB6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89" y="2787649"/>
            <a:ext cx="371889" cy="37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693C0-AA62-4159-97B4-E8E73592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45" y="1196754"/>
            <a:ext cx="2819400" cy="2423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3F830-57D2-44DB-9BB3-798379B0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45" y="352445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461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F49FA4-1AAD-4FE0-B5D2-AE905DD6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47" y="1786677"/>
            <a:ext cx="3703837" cy="374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0C42-7C59-40C8-A7D6-9D9D8CC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C2E0-310F-4B81-8BD6-2AFC3B88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9439374" cy="4929411"/>
          </a:xfrm>
        </p:spPr>
        <p:txBody>
          <a:bodyPr/>
          <a:lstStyle/>
          <a:p>
            <a:r>
              <a:rPr lang="en-GB" dirty="0"/>
              <a:t>Lists measurement output</a:t>
            </a:r>
          </a:p>
          <a:p>
            <a:pPr lvl="1"/>
            <a:r>
              <a:rPr lang="en-GB" dirty="0"/>
              <a:t>One measurement per row</a:t>
            </a:r>
          </a:p>
          <a:p>
            <a:pPr lvl="1"/>
            <a:endParaRPr lang="en-GB" sz="1800" dirty="0">
              <a:solidFill>
                <a:schemeClr val="tx1"/>
              </a:solidFill>
            </a:endParaRPr>
          </a:p>
          <a:p>
            <a:r>
              <a:rPr lang="en-GB" dirty="0"/>
              <a:t>Extra options when window is called “Results”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“Summarize” gives mean, SD, etc. of all columns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“Distribution” creates histogram of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“Sort” organises data based on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“Plot” creates XY plot of two columns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C9C64-DA44-4DA6-863F-369B91AA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222DA-536E-4BDA-A575-7498F97D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9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CCB159-CEAF-4AB1-9239-8384E953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449879"/>
            <a:ext cx="2247900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Of Interest (ROI)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846741" cy="4929411"/>
          </a:xfrm>
        </p:spPr>
        <p:txBody>
          <a:bodyPr/>
          <a:lstStyle/>
          <a:p>
            <a:r>
              <a:rPr lang="en-GB" dirty="0"/>
              <a:t>Store selected regions in ROI manager</a:t>
            </a:r>
          </a:p>
          <a:p>
            <a:pPr lvl="1"/>
            <a:r>
              <a:rPr lang="en-GB" dirty="0"/>
              <a:t>Add ROIs with Edit &gt; Selection &gt; Add to Manager</a:t>
            </a:r>
          </a:p>
          <a:p>
            <a:pPr lvl="1"/>
            <a:r>
              <a:rPr lang="en-GB" dirty="0"/>
              <a:t>Simultaneously measure all ROIs (“Measure” button)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Transfer ROIs to another image</a:t>
            </a:r>
          </a:p>
          <a:p>
            <a:pPr lvl="1"/>
            <a:r>
              <a:rPr lang="en-GB" dirty="0"/>
              <a:t>Select other image, then click ROI in list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Save and load ROIs to file from “More &gt;&gt;”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roi</a:t>
            </a:r>
            <a:r>
              <a:rPr lang="en-GB" dirty="0"/>
              <a:t> for single ROI, .zip for multiple ROIs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45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Enable specific measurements (“Area” in this case)</a:t>
            </a:r>
          </a:p>
          <a:p>
            <a:pPr lvl="1"/>
            <a:r>
              <a:rPr lang="en-GB" dirty="0"/>
              <a:t>Select and add regions to the ROI manager</a:t>
            </a:r>
          </a:p>
          <a:p>
            <a:pPr lvl="1"/>
            <a:r>
              <a:rPr lang="en-GB" dirty="0"/>
              <a:t>Measure all ROIs simultaneously</a:t>
            </a:r>
          </a:p>
          <a:p>
            <a:pPr lvl="1"/>
            <a:r>
              <a:rPr lang="en-GB" dirty="0"/>
              <a:t>Calculate the mean ROI (nucleus) area using the Results Table “Summarize” function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9493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7C47-9068-4FF7-808E-22E15C1D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13" y="2079403"/>
            <a:ext cx="411537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97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1383031"/>
            <a:ext cx="1474676" cy="1474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2935606"/>
            <a:ext cx="1474676" cy="1474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4488181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86851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86851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86851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379708-8A2F-4565-A9C0-4FB9FE6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CD5CC-346B-41EA-A8BA-AE65699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C4280-3212-4389-9C8B-437BB6CA2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217536"/>
            <a:ext cx="7408465" cy="4929411"/>
          </a:xfrm>
        </p:spPr>
        <p:txBody>
          <a:bodyPr/>
          <a:lstStyle/>
          <a:p>
            <a:r>
              <a:rPr lang="en-GB" dirty="0"/>
              <a:t>Smooth (mean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Smooth</a:t>
            </a:r>
          </a:p>
          <a:p>
            <a:endParaRPr lang="en-GB" sz="1800" dirty="0"/>
          </a:p>
          <a:p>
            <a:r>
              <a:rPr lang="en-GB" dirty="0" err="1"/>
              <a:t>Despeckle</a:t>
            </a:r>
            <a:r>
              <a:rPr lang="en-GB" dirty="0"/>
              <a:t> (median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Noise &gt; </a:t>
            </a:r>
            <a:r>
              <a:rPr lang="en-GB" dirty="0" err="1"/>
              <a:t>Despeckle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Remove outliers</a:t>
            </a:r>
          </a:p>
          <a:p>
            <a:pPr lvl="1"/>
            <a:r>
              <a:rPr lang="en-GB" dirty="0"/>
              <a:t>Process &gt; Noise &gt; Remove Outliers…</a:t>
            </a:r>
          </a:p>
          <a:p>
            <a:pPr lvl="1"/>
            <a:r>
              <a:rPr lang="en-GB" dirty="0"/>
              <a:t>Pixels deviating from local median by more than “Threshold” replaced by local median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FAF5A-F0F2-4E98-9095-A47B99006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914" y="2694456"/>
            <a:ext cx="2209800" cy="2087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18BB7-62FA-441B-89C2-11F310D500E1}"/>
              </a:ext>
            </a:extLst>
          </p:cNvPr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“Raw”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42690-16BC-4223-ABF5-B368CC710346}"/>
              </a:ext>
            </a:extLst>
          </p:cNvPr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1px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6EA2AB-35B6-4943-B6FB-B428ECF6D47C}"/>
              </a:ext>
            </a:extLst>
          </p:cNvPr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2px</a:t>
            </a:r>
          </a:p>
        </p:txBody>
      </p:sp>
    </p:spTree>
    <p:extLst>
      <p:ext uri="{BB962C8B-B14F-4D97-AF65-F5344CB8AC3E}">
        <p14:creationId xmlns:p14="http://schemas.microsoft.com/office/powerpoint/2010/main" val="35160892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filters to reduce noise</a:t>
            </a:r>
          </a:p>
          <a:p>
            <a:pPr lvl="1"/>
            <a:r>
              <a:rPr lang="en-GB" dirty="0"/>
              <a:t>We wish to remove speckle noise whilst retaining sharp edges for nuclei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4582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1" y="1689788"/>
            <a:ext cx="3475205" cy="36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7A823-6284-44E9-9CAB-0D6907E7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31" y="1682784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1px median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57641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5482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98" y="3680569"/>
            <a:ext cx="2461603" cy="24082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10" y="2144867"/>
            <a:ext cx="3086530" cy="3033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52" y="2209645"/>
            <a:ext cx="2911246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threshold methods to binarise image</a:t>
            </a:r>
          </a:p>
          <a:p>
            <a:pPr lvl="1"/>
            <a:r>
              <a:rPr lang="en-GB" dirty="0"/>
              <a:t>The main aim is to have well-defined nuclei</a:t>
            </a:r>
          </a:p>
          <a:p>
            <a:pPr lvl="2"/>
            <a:r>
              <a:rPr lang="en-GB" dirty="0"/>
              <a:t>A few holes in nuclei or speckles in the background aren’t a problem</a:t>
            </a:r>
          </a:p>
          <a:p>
            <a:pPr lvl="1"/>
            <a:r>
              <a:rPr lang="en-GB" dirty="0"/>
              <a:t>End up with black nuclei on a white background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1320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F51ED6-0DA6-4C9A-AA62-BA1A737C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13" y="1693308"/>
            <a:ext cx="3469108" cy="367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612B-9E0F-4717-8B00-3792F6A9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7" y="1697412"/>
            <a:ext cx="3475205" cy="367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8F52-7A8B-4207-8574-8B620256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9" y="1689788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Huang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Invert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06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After watershed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6CA6D5-5AA1-4BAA-98D8-8FB9F765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874" y="1351705"/>
            <a:ext cx="1453092" cy="145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21379-DB5B-4ED0-83A4-C942E9054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2D62E2-6CAE-4EBB-B384-0FEA569F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57941F-2AC1-4E6E-8CC3-B2E76DA6EE80}"/>
              </a:ext>
            </a:extLst>
          </p:cNvPr>
          <p:cNvCxnSpPr>
            <a:cxnSpLocks/>
          </p:cNvCxnSpPr>
          <p:nvPr/>
        </p:nvCxnSpPr>
        <p:spPr>
          <a:xfrm>
            <a:off x="9907256" y="2082121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6A482-94AD-4600-8556-B41C8BA1E1D0}"/>
              </a:ext>
            </a:extLst>
          </p:cNvPr>
          <p:cNvCxnSpPr>
            <a:cxnSpLocks/>
          </p:cNvCxnSpPr>
          <p:nvPr/>
        </p:nvCxnSpPr>
        <p:spPr>
          <a:xfrm flipV="1">
            <a:off x="10407967" y="1771021"/>
            <a:ext cx="1551923" cy="664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65" y="2627113"/>
            <a:ext cx="2652279" cy="34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Apply binary filters to clean up image</a:t>
            </a:r>
          </a:p>
          <a:p>
            <a:pPr lvl="2"/>
            <a:r>
              <a:rPr lang="en-GB" dirty="0"/>
              <a:t>Remove holes in nuclei</a:t>
            </a:r>
          </a:p>
          <a:p>
            <a:pPr lvl="2"/>
            <a:r>
              <a:rPr lang="en-GB" dirty="0"/>
              <a:t>Split nuclei in contact</a:t>
            </a:r>
          </a:p>
          <a:p>
            <a:pPr lvl="1"/>
            <a:r>
              <a:rPr lang="en-GB" dirty="0"/>
              <a:t>Speckles in background still aren’t a problem</a:t>
            </a:r>
          </a:p>
          <a:p>
            <a:pPr lvl="2"/>
            <a:r>
              <a:rPr lang="en-GB" dirty="0"/>
              <a:t>We’ll deal with these later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6500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37D35-492F-4DAE-BD6F-6269B1E4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41" y="1680733"/>
            <a:ext cx="3475205" cy="3682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98899-B07E-4072-98E6-2BC20CB3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0" y="1679019"/>
            <a:ext cx="3475205" cy="3706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6B68B-900F-4F44-A439-3246C751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2" y="1707697"/>
            <a:ext cx="3469108" cy="3676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holes (?)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Watershed transform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6725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09" y="3673576"/>
            <a:ext cx="2200582" cy="2493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Detect nuclei using </a:t>
            </a:r>
            <a:r>
              <a:rPr lang="en-GB" dirty="0" err="1"/>
              <a:t>Analyze</a:t>
            </a:r>
            <a:r>
              <a:rPr lang="en-GB" dirty="0"/>
              <a:t> Particles tool</a:t>
            </a:r>
          </a:p>
          <a:p>
            <a:pPr lvl="1"/>
            <a:r>
              <a:rPr lang="en-GB" dirty="0"/>
              <a:t>Redirect measurements to “best” nuclei image</a:t>
            </a:r>
          </a:p>
          <a:p>
            <a:pPr lvl="2"/>
            <a:r>
              <a:rPr lang="en-GB" dirty="0" err="1"/>
              <a:t>Analyze</a:t>
            </a:r>
            <a:r>
              <a:rPr lang="en-GB" dirty="0"/>
              <a:t> &gt; Set Measurements</a:t>
            </a:r>
          </a:p>
          <a:p>
            <a:pPr lvl="1"/>
            <a:r>
              <a:rPr lang="en-GB" dirty="0"/>
              <a:t>Display identified objects as outlines or </a:t>
            </a:r>
            <a:r>
              <a:rPr lang="en-GB"/>
              <a:t>“count masks”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9353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C02B-E3FE-4764-8175-CD2A998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83" y="1692694"/>
            <a:ext cx="3481302" cy="3688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9B565-6A2B-470C-ACD0-64A69D0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0" y="1699982"/>
            <a:ext cx="3475205" cy="3682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14448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544485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masks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4456056" y="3534086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221E5-D688-4A64-AEAB-C824799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3" y="2169915"/>
            <a:ext cx="3185605" cy="2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246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850-82EB-47BB-B3B8-078783EF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469-AD2F-45FA-A7E7-46D1A034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data from Results Table</a:t>
            </a:r>
          </a:p>
          <a:p>
            <a:pPr lvl="1"/>
            <a:r>
              <a:rPr lang="en-GB" dirty="0"/>
              <a:t>Only works if Results Table is called “Results”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XY plot of two columns</a:t>
            </a:r>
          </a:p>
          <a:p>
            <a:pPr lvl="1"/>
            <a:r>
              <a:rPr lang="en-GB" dirty="0"/>
              <a:t>(From Results Table) Results &gt; Plot…</a:t>
            </a:r>
          </a:p>
          <a:p>
            <a:pPr lvl="1"/>
            <a:r>
              <a:rPr lang="en-GB" dirty="0"/>
              <a:t>“More” button to set plotting options</a:t>
            </a:r>
          </a:p>
          <a:p>
            <a:pPr lvl="2"/>
            <a:r>
              <a:rPr lang="en-GB" dirty="0"/>
              <a:t>Label sizes, legend, export high resolution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Histogram of one column</a:t>
            </a:r>
          </a:p>
          <a:p>
            <a:pPr lvl="1"/>
            <a:r>
              <a:rPr lang="en-GB" dirty="0"/>
              <a:t>(From Results Table) Results &gt; Distribution…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69906-77D1-4F34-8464-2D4B1B0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D4D07-BEF0-47D2-AD0D-49128474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4178D-A451-415C-BE93-D7BE3BF8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1774016"/>
            <a:ext cx="3947160" cy="371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00E28-6987-49FE-AEF7-A3503AD2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519" y="2166778"/>
            <a:ext cx="28575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1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B2E03-1D82-45EB-9CA5-FA99FEF9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60E24-AD2D-44AA-9D7A-B6747DE0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8601-850B-461F-A4E8-C0F56683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283649" cy="4929411"/>
          </a:xfrm>
        </p:spPr>
        <p:txBody>
          <a:bodyPr/>
          <a:lstStyle/>
          <a:p>
            <a:r>
              <a:rPr lang="en-GB" dirty="0"/>
              <a:t>Fit curves to XY plots</a:t>
            </a:r>
          </a:p>
          <a:p>
            <a:pPr lvl="1"/>
            <a:r>
              <a:rPr lang="en-GB" dirty="0"/>
              <a:t>(From plot window) Data &gt; Add Fit…</a:t>
            </a:r>
          </a:p>
          <a:p>
            <a:pPr lvl="1"/>
            <a:endParaRPr lang="en-GB" sz="1800" dirty="0"/>
          </a:p>
          <a:p>
            <a:r>
              <a:rPr lang="en-GB" dirty="0"/>
              <a:t>Multiple curve options</a:t>
            </a:r>
          </a:p>
          <a:p>
            <a:pPr lvl="1"/>
            <a:r>
              <a:rPr lang="en-GB" dirty="0"/>
              <a:t>Including straight line, polynomial, Gaussian and exponential</a:t>
            </a:r>
          </a:p>
          <a:p>
            <a:pPr lvl="1"/>
            <a:endParaRPr lang="en-GB" sz="1800" dirty="0"/>
          </a:p>
          <a:p>
            <a:r>
              <a:rPr lang="en-GB" dirty="0"/>
              <a:t>Fitting parameters displayed in Log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2A2DD-119E-45A5-BD3E-3BA41AA1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D0BC1-B343-40C0-A218-02658E4C1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40" y="2206039"/>
            <a:ext cx="295656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EB1-AC64-4A26-B544-8E5FE3E3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64D4-C59F-4310-99E1-1D7E8FF2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Plot histogram of nuclear area measurements</a:t>
            </a:r>
          </a:p>
          <a:p>
            <a:pPr lvl="2"/>
            <a:r>
              <a:rPr lang="en-GB" dirty="0"/>
              <a:t>5 bins from 100 to 200</a:t>
            </a:r>
          </a:p>
          <a:p>
            <a:pPr lvl="1"/>
            <a:r>
              <a:rPr lang="en-GB" dirty="0"/>
              <a:t>Plot “Bin start” vs “Count” as XY plot</a:t>
            </a:r>
          </a:p>
          <a:p>
            <a:pPr lvl="2"/>
            <a:r>
              <a:rPr lang="en-GB" dirty="0"/>
              <a:t>Will need to rename new results table as “Results”</a:t>
            </a:r>
          </a:p>
          <a:p>
            <a:pPr lvl="1"/>
            <a:r>
              <a:rPr lang="en-GB" dirty="0"/>
              <a:t>Fit Gaussian and get centre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22489283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0E99E-20F3-4BE1-8317-F217DDFD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0" y="2169915"/>
            <a:ext cx="3185605" cy="2728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E07BF-CE9E-4C6B-AF29-CE845E58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4"/>
          <a:stretch/>
        </p:blipFill>
        <p:spPr>
          <a:xfrm>
            <a:off x="4379814" y="1255364"/>
            <a:ext cx="2857500" cy="297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CD20A-0F8E-4A64-BD1C-37BEA87DB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7"/>
          <a:stretch/>
        </p:blipFill>
        <p:spPr>
          <a:xfrm>
            <a:off x="4665564" y="4233342"/>
            <a:ext cx="2286000" cy="1675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916A63-A139-40F4-900B-0BCA46FF3980}"/>
              </a:ext>
            </a:extLst>
          </p:cNvPr>
          <p:cNvCxnSpPr>
            <a:cxnSpLocks/>
          </p:cNvCxnSpPr>
          <p:nvPr/>
        </p:nvCxnSpPr>
        <p:spPr>
          <a:xfrm>
            <a:off x="3771796" y="3534085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C137A-EE20-4F04-ACF1-4ABEC91F6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519" y="1712430"/>
            <a:ext cx="4267200" cy="3657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584794-3809-406D-9447-CF9F5794AE4E}"/>
              </a:ext>
            </a:extLst>
          </p:cNvPr>
          <p:cNvCxnSpPr>
            <a:cxnSpLocks/>
          </p:cNvCxnSpPr>
          <p:nvPr/>
        </p:nvCxnSpPr>
        <p:spPr>
          <a:xfrm>
            <a:off x="7212600" y="3526940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13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114B-EEAE-4D44-99AF-64A9EF15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6B21-1B3E-4B23-80C8-C8621BDB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functionality with extra plugins</a:t>
            </a:r>
          </a:p>
          <a:p>
            <a:endParaRPr lang="en-GB" sz="1800" dirty="0"/>
          </a:p>
          <a:p>
            <a:r>
              <a:rPr lang="en-GB" dirty="0"/>
              <a:t>Go to Help &gt; Update…</a:t>
            </a:r>
          </a:p>
          <a:p>
            <a:pPr lvl="1"/>
            <a:r>
              <a:rPr lang="en-GB" dirty="0"/>
              <a:t>Select “Manage update sites”</a:t>
            </a:r>
          </a:p>
          <a:p>
            <a:pPr lvl="1"/>
            <a:r>
              <a:rPr lang="en-GB" dirty="0"/>
              <a:t>Tick the plugin packages to be installed</a:t>
            </a:r>
          </a:p>
          <a:p>
            <a:pPr lvl="1"/>
            <a:r>
              <a:rPr lang="en-GB" dirty="0"/>
              <a:t>Or, add a new update site</a:t>
            </a:r>
          </a:p>
          <a:p>
            <a:pPr lvl="1"/>
            <a:r>
              <a:rPr lang="en-GB" dirty="0"/>
              <a:t>Click “Apply changes”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11D0-D3F1-4912-8C5D-834D8E48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20" y="1861722"/>
            <a:ext cx="4732020" cy="358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397EA-B6AB-4959-AEB7-24274A5F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053" y="1776479"/>
            <a:ext cx="499872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7491087" y="1403009"/>
            <a:ext cx="4098853" cy="45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7431" y="1164721"/>
            <a:ext cx="10297138" cy="4853690"/>
            <a:chOff x="811643" y="1164721"/>
            <a:chExt cx="10297138" cy="4853690"/>
          </a:xfrm>
        </p:grpSpPr>
        <p:sp>
          <p:nvSpPr>
            <p:cNvPr id="4" name="TextBox 3"/>
            <p:cNvSpPr txBox="1"/>
            <p:nvPr/>
          </p:nvSpPr>
          <p:spPr>
            <a:xfrm>
              <a:off x="811643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/>
                <a:t>ImageJ-Fiji-Level-2-course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828" y="1164721"/>
              <a:ext cx="3263720" cy="394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28" b="26060"/>
            <a:stretch/>
          </p:blipFill>
          <p:spPr>
            <a:xfrm>
              <a:off x="6960726" y="1181347"/>
              <a:ext cx="3320019" cy="39076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32690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 err="1"/>
                <a:t>CellProfiler</a:t>
              </a:r>
              <a:r>
                <a:rPr lang="en-GB" sz="2800" dirty="0"/>
                <a:t>-course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806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13850</TotalTime>
  <Words>3489</Words>
  <Application>Microsoft Office PowerPoint</Application>
  <PresentationFormat>Widescreen</PresentationFormat>
  <Paragraphs>1257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Arial Nova Light</vt:lpstr>
      <vt:lpstr>Avenir Roman</vt:lpstr>
      <vt:lpstr>Calibri</vt:lpstr>
      <vt:lpstr>Cambria Math</vt:lpstr>
      <vt:lpstr>Helvetica</vt:lpstr>
      <vt:lpstr>Wingdings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Worksheet – section 1</vt:lpstr>
      <vt:lpstr>Worksheet – section 1</vt:lpstr>
      <vt:lpstr>Image navigation</vt:lpstr>
      <vt:lpstr>Image navigation</vt:lpstr>
      <vt:lpstr>Brightness and contrast</vt:lpstr>
      <vt:lpstr>Lookup table (LUT)</vt:lpstr>
      <vt:lpstr>Worksheet – section 2</vt:lpstr>
      <vt:lpstr>Worksheet – section 2</vt:lpstr>
      <vt:lpstr>Stack manipulation</vt:lpstr>
      <vt:lpstr>Stack manipulation</vt:lpstr>
      <vt:lpstr>Intensity projections</vt:lpstr>
      <vt:lpstr>Worksheet – section 3</vt:lpstr>
      <vt:lpstr>Worksheet – section 3</vt:lpstr>
      <vt:lpstr>Background subtraction</vt:lpstr>
      <vt:lpstr>Background subtraction</vt:lpstr>
      <vt:lpstr>Image calculator</vt:lpstr>
      <vt:lpstr>Worksheet – section 4</vt:lpstr>
      <vt:lpstr>Worksheet – section 4</vt:lpstr>
      <vt:lpstr>Selecting regions</vt:lpstr>
      <vt:lpstr>Selecting regions</vt:lpstr>
      <vt:lpstr>Making measurements</vt:lpstr>
      <vt:lpstr>Results table</vt:lpstr>
      <vt:lpstr>Linear intensity profile</vt:lpstr>
      <vt:lpstr>Region Of Interest (ROI) manager</vt:lpstr>
      <vt:lpstr>Worksheet – section 5</vt:lpstr>
      <vt:lpstr>Worksheet – section 5</vt:lpstr>
      <vt:lpstr>Image filtering</vt:lpstr>
      <vt:lpstr>Image filtering</vt:lpstr>
      <vt:lpstr>Worksheet – section 6</vt:lpstr>
      <vt:lpstr>Worksheet – section 6</vt:lpstr>
      <vt:lpstr>Intensity thresholding</vt:lpstr>
      <vt:lpstr>Intensity thresholding</vt:lpstr>
      <vt:lpstr>Intensity thresholding</vt:lpstr>
      <vt:lpstr>Worksheet – section 7</vt:lpstr>
      <vt:lpstr>Worksheet – section 7</vt:lpstr>
      <vt:lpstr>Binary operations</vt:lpstr>
      <vt:lpstr>Watershed segmentation</vt:lpstr>
      <vt:lpstr>Worksheet – section 8</vt:lpstr>
      <vt:lpstr>Worksheet – section 8</vt:lpstr>
      <vt:lpstr>Analyse particles</vt:lpstr>
      <vt:lpstr>Worksheet – section 9</vt:lpstr>
      <vt:lpstr>Worksheet – section 9</vt:lpstr>
      <vt:lpstr>Plotting data</vt:lpstr>
      <vt:lpstr>Fitting data</vt:lpstr>
      <vt:lpstr>Worksheet – section 10</vt:lpstr>
      <vt:lpstr>Worksheet – section 10</vt:lpstr>
      <vt:lpstr>Installing plugins</vt:lpstr>
      <vt:lpstr>Macro recording</vt:lpstr>
      <vt:lpstr>“Batching” Macros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385</cp:revision>
  <dcterms:modified xsi:type="dcterms:W3CDTF">2020-05-13T06:49:11Z</dcterms:modified>
</cp:coreProperties>
</file>